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58" r:id="rId4"/>
    <p:sldId id="259" r:id="rId5"/>
    <p:sldId id="260" r:id="rId6"/>
    <p:sldId id="261" r:id="rId7"/>
    <p:sldId id="265" r:id="rId8"/>
    <p:sldId id="262" r:id="rId9"/>
    <p:sldId id="263" r:id="rId10"/>
    <p:sldId id="269" r:id="rId11"/>
    <p:sldId id="266" r:id="rId12"/>
    <p:sldId id="267" r:id="rId13"/>
    <p:sldId id="268" r:id="rId14"/>
    <p:sldId id="27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A503B7-B112-4A44-9F76-B283B8707FF0}" type="datetimeFigureOut">
              <a:rPr lang="en-US" smtClean="0"/>
              <a:t>6/17/2020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ADDD88-0F5B-42ED-B63E-B9A689CF70B5}" type="slidenum">
              <a:rPr lang="en-US" smtClean="0"/>
              <a:t>‹#›</a:t>
            </a:fld>
            <a:endParaRPr lang="en-US"/>
          </a:p>
        </p:txBody>
      </p:sp>
    </p:spTree>
    <p:extLst>
      <p:ext uri="{BB962C8B-B14F-4D97-AF65-F5344CB8AC3E}">
        <p14:creationId xmlns:p14="http://schemas.microsoft.com/office/powerpoint/2010/main" val="55977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DDD88-0F5B-42ED-B63E-B9A689CF70B5}" type="slidenum">
              <a:rPr lang="en-US" smtClean="0"/>
              <a:t>1</a:t>
            </a:fld>
            <a:endParaRPr lang="en-US"/>
          </a:p>
        </p:txBody>
      </p:sp>
    </p:spTree>
    <p:extLst>
      <p:ext uri="{BB962C8B-B14F-4D97-AF65-F5344CB8AC3E}">
        <p14:creationId xmlns:p14="http://schemas.microsoft.com/office/powerpoint/2010/main" val="410968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80409-9F51-45B4-A291-41DBC224F705}"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2239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80409-9F51-45B4-A291-41DBC224F705}"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195628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80409-9F51-45B4-A291-41DBC224F705}"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196650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80409-9F51-45B4-A291-41DBC224F705}"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227336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80409-9F51-45B4-A291-41DBC224F705}"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231057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80409-9F51-45B4-A291-41DBC224F705}"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399931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80409-9F51-45B4-A291-41DBC224F705}"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37063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80409-9F51-45B4-A291-41DBC224F705}"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205792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80409-9F51-45B4-A291-41DBC224F705}"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35619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80409-9F51-45B4-A291-41DBC224F705}"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243811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80409-9F51-45B4-A291-41DBC224F705}"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A15CE-ADA2-429E-B8BC-87473DD3F5FF}" type="slidenum">
              <a:rPr lang="en-US" smtClean="0"/>
              <a:t>‹#›</a:t>
            </a:fld>
            <a:endParaRPr lang="en-US"/>
          </a:p>
        </p:txBody>
      </p:sp>
    </p:spTree>
    <p:extLst>
      <p:ext uri="{BB962C8B-B14F-4D97-AF65-F5344CB8AC3E}">
        <p14:creationId xmlns:p14="http://schemas.microsoft.com/office/powerpoint/2010/main" val="6659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80409-9F51-45B4-A291-41DBC224F705}" type="datetimeFigureOut">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A15CE-ADA2-429E-B8BC-87473DD3F5FF}" type="slidenum">
              <a:rPr lang="en-US" smtClean="0"/>
              <a:t>‹#›</a:t>
            </a:fld>
            <a:endParaRPr lang="en-US"/>
          </a:p>
        </p:txBody>
      </p:sp>
    </p:spTree>
    <p:extLst>
      <p:ext uri="{BB962C8B-B14F-4D97-AF65-F5344CB8AC3E}">
        <p14:creationId xmlns:p14="http://schemas.microsoft.com/office/powerpoint/2010/main" val="349413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3pN1Z7Lam1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lassics.mit.edu/Aristotle/nicomachaen.9.ix.html" TargetMode="External"/><Relationship Id="rId2" Type="http://schemas.openxmlformats.org/officeDocument/2006/relationships/hyperlink" Target="https://plato.stanford.edu/entries/aristotle-eth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3962400"/>
            <a:ext cx="7772400" cy="1470025"/>
          </a:xfrm>
        </p:spPr>
        <p:txBody>
          <a:bodyPr>
            <a:normAutofit fontScale="90000"/>
          </a:bodyPr>
          <a:lstStyle/>
          <a:p>
            <a:r>
              <a:rPr lang="en-US" sz="1000" dirty="0" smtClean="0"/>
              <a:t>photo</a:t>
            </a:r>
            <a:r>
              <a:rPr lang="en-US" sz="1000" dirty="0"/>
              <a:t>: </a:t>
            </a:r>
            <a:r>
              <a:rPr lang="en-US" sz="1000" dirty="0" err="1"/>
              <a:t>en.wikipedia</a:t>
            </a:r>
            <a:r>
              <a:rPr lang="en-US" sz="1000" dirty="0"/>
              <a:t>, pubic domain</a:t>
            </a:r>
            <a:br>
              <a:rPr lang="en-US" sz="1000" dirty="0"/>
            </a:br>
            <a:r>
              <a:rPr lang="en-US" sz="1000" dirty="0" smtClean="0"/>
              <a:t/>
            </a:r>
            <a:br>
              <a:rPr lang="en-US" sz="1000" dirty="0" smtClean="0"/>
            </a:br>
            <a:r>
              <a:rPr lang="en-US" sz="1000" dirty="0"/>
              <a:t/>
            </a:r>
            <a:br>
              <a:rPr lang="en-US" sz="1000" dirty="0"/>
            </a:br>
            <a:r>
              <a:rPr lang="en-US" b="1" dirty="0" smtClean="0"/>
              <a:t>Aristotle </a:t>
            </a:r>
            <a:r>
              <a:rPr lang="en-US" b="1" dirty="0"/>
              <a:t>on Adversity</a:t>
            </a:r>
            <a:r>
              <a:rPr lang="en-US" dirty="0"/>
              <a:t/>
            </a:r>
            <a:br>
              <a:rPr lang="en-US" dirty="0"/>
            </a:br>
            <a:r>
              <a:rPr lang="en-US" dirty="0" smtClean="0"/>
              <a:t>by </a:t>
            </a:r>
            <a:r>
              <a:rPr lang="en-US" dirty="0"/>
              <a:t>Albert </a:t>
            </a:r>
            <a:r>
              <a:rPr lang="en-US" dirty="0" smtClean="0"/>
              <a:t>Fried-</a:t>
            </a:r>
            <a:r>
              <a:rPr lang="en-US" dirty="0" err="1" smtClean="0"/>
              <a:t>Cassorla</a:t>
            </a:r>
            <a:r>
              <a:rPr lang="en-US" dirty="0" smtClean="0"/>
              <a:t/>
            </a:r>
            <a:br>
              <a:rPr lang="en-US" dirty="0" smtClean="0"/>
            </a:br>
            <a:r>
              <a:rPr lang="en-US" sz="2200" dirty="0" smtClean="0"/>
              <a:t>a presentation given on 6-11-20</a:t>
            </a:r>
            <a:br>
              <a:rPr lang="en-US" sz="2200" dirty="0" smtClean="0"/>
            </a:br>
            <a:r>
              <a:rPr lang="en-US" sz="2200" dirty="0" smtClean="0"/>
              <a:t>Also see a recorded video of this at</a:t>
            </a:r>
            <a:br>
              <a:rPr lang="en-US" sz="2200" dirty="0" smtClean="0"/>
            </a:br>
            <a:r>
              <a:rPr lang="en-US" sz="2200" dirty="0">
                <a:hlinkClick r:id="rId3"/>
              </a:rPr>
              <a:t>https://www.youtube.com/watch?v=3pN1Z7Lam10</a:t>
            </a:r>
            <a:r>
              <a:rPr lang="en-US" sz="2200" dirty="0"/>
              <a:t/>
            </a:r>
            <a:br>
              <a:rPr lang="en-US" sz="2200" dirty="0"/>
            </a:b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52400"/>
            <a:ext cx="2048256" cy="2740152"/>
          </a:xfrm>
          <a:prstGeom prst="rect">
            <a:avLst/>
          </a:prstGeom>
        </p:spPr>
      </p:pic>
    </p:spTree>
    <p:extLst>
      <p:ext uri="{BB962C8B-B14F-4D97-AF65-F5344CB8AC3E}">
        <p14:creationId xmlns:p14="http://schemas.microsoft.com/office/powerpoint/2010/main" val="102666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Aristotle on Adversity</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The Golden Mean is the beauty point between excess and deficiency.  Aristotle asked Alexander what he thought the best quality to have was. He said “Courage. “ Aristotle said that this would not do in battle when facing overwhelming opposition.  Knowing when to be courageous – having judgment – was best. Alexander agreed.</a:t>
            </a:r>
          </a:p>
          <a:p>
            <a:r>
              <a:rPr lang="en-US" dirty="0"/>
              <a:t>The Virtues are our guide – finding the mean in each situation and quality. This is our defense against adversity.</a:t>
            </a:r>
          </a:p>
          <a:p>
            <a:r>
              <a:rPr lang="en-US" dirty="0"/>
              <a:t>The virtuous life is the happy life – although not if one is hit by extreme misfortune. Example of Priam, who lost his son and </a:t>
            </a:r>
            <a:r>
              <a:rPr lang="en-US" dirty="0" smtClean="0"/>
              <a:t>his </a:t>
            </a:r>
            <a:r>
              <a:rPr lang="en-US" dirty="0"/>
              <a:t>kingdom.</a:t>
            </a:r>
          </a:p>
          <a:p>
            <a:r>
              <a:rPr lang="en-US" dirty="0"/>
              <a:t>Determined Recollection – a technique for improving happiness  -  not available to other animals</a:t>
            </a:r>
          </a:p>
          <a:p>
            <a:endParaRPr lang="en-US" dirty="0"/>
          </a:p>
        </p:txBody>
      </p:sp>
    </p:spTree>
    <p:extLst>
      <p:ext uri="{BB962C8B-B14F-4D97-AF65-F5344CB8AC3E}">
        <p14:creationId xmlns:p14="http://schemas.microsoft.com/office/powerpoint/2010/main" val="107652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Aristotle on Adversity</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pPr marL="0" indent="0">
              <a:buNone/>
            </a:pPr>
            <a:r>
              <a:rPr lang="en-US" sz="3800" b="1" dirty="0" smtClean="0"/>
              <a:t>VIRTUES –  they are the path</a:t>
            </a:r>
          </a:p>
          <a:p>
            <a:pPr marL="0" indent="0">
              <a:buNone/>
            </a:pPr>
            <a:r>
              <a:rPr lang="en-US" sz="3800" b="1" dirty="0" smtClean="0"/>
              <a:t> to human flourishing</a:t>
            </a:r>
          </a:p>
          <a:p>
            <a:r>
              <a:rPr lang="en-US" b="1" dirty="0" smtClean="0"/>
              <a:t>The contemplative life –</a:t>
            </a:r>
          </a:p>
          <a:p>
            <a:pPr marL="0" indent="0">
              <a:buNone/>
            </a:pPr>
            <a:r>
              <a:rPr lang="en-US" b="1" i="1" dirty="0" smtClean="0"/>
              <a:t>    the best life</a:t>
            </a:r>
          </a:p>
          <a:p>
            <a:r>
              <a:rPr lang="en-US" dirty="0" smtClean="0"/>
              <a:t>Determined Recollection – a technique for improving happiness, overcoming  sadness, adversity -  not available to other animals</a:t>
            </a:r>
          </a:p>
          <a:p>
            <a:r>
              <a:rPr lang="en-US" dirty="0" smtClean="0"/>
              <a:t>Living Well – integrating all of these virtues</a:t>
            </a:r>
          </a:p>
          <a:p>
            <a:r>
              <a:rPr lang="en-US" dirty="0" smtClean="0"/>
              <a:t>Blessedness – only available to philosophers; art, religion not recognized as equal pathways</a:t>
            </a:r>
          </a:p>
          <a:p>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533400"/>
            <a:ext cx="3048000" cy="2286000"/>
          </a:xfrm>
          <a:prstGeom prst="rect">
            <a:avLst/>
          </a:prstGeom>
        </p:spPr>
      </p:pic>
      <p:sp>
        <p:nvSpPr>
          <p:cNvPr id="7" name="TextBox 6"/>
          <p:cNvSpPr txBox="1"/>
          <p:nvPr/>
        </p:nvSpPr>
        <p:spPr>
          <a:xfrm>
            <a:off x="6220919" y="2971800"/>
            <a:ext cx="1858970" cy="307777"/>
          </a:xfrm>
          <a:prstGeom prst="rect">
            <a:avLst/>
          </a:prstGeom>
          <a:noFill/>
        </p:spPr>
        <p:txBody>
          <a:bodyPr wrap="none" rtlCol="0">
            <a:spAutoFit/>
          </a:bodyPr>
          <a:lstStyle/>
          <a:p>
            <a:r>
              <a:rPr lang="en-US" sz="1400" dirty="0"/>
              <a:t>photo: morguefile.com</a:t>
            </a:r>
          </a:p>
        </p:txBody>
      </p:sp>
    </p:spTree>
    <p:extLst>
      <p:ext uri="{BB962C8B-B14F-4D97-AF65-F5344CB8AC3E}">
        <p14:creationId xmlns:p14="http://schemas.microsoft.com/office/powerpoint/2010/main" val="167797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7190"/>
            <a:ext cx="8229600" cy="1143000"/>
          </a:xfrm>
        </p:spPr>
        <p:txBody>
          <a:bodyPr>
            <a:noAutofit/>
          </a:bodyPr>
          <a:lstStyle/>
          <a:p>
            <a:pPr algn="l"/>
            <a:r>
              <a:rPr lang="en-US" sz="3200" dirty="0" smtClean="0"/>
              <a:t/>
            </a:r>
            <a:br>
              <a:rPr lang="en-US" sz="3200" dirty="0" smtClean="0"/>
            </a:br>
            <a:endParaRPr lang="en-US" sz="3200" dirty="0"/>
          </a:p>
        </p:txBody>
      </p:sp>
      <p:sp>
        <p:nvSpPr>
          <p:cNvPr id="3" name="Content Placeholder 2"/>
          <p:cNvSpPr>
            <a:spLocks noGrp="1"/>
          </p:cNvSpPr>
          <p:nvPr>
            <p:ph idx="1"/>
          </p:nvPr>
        </p:nvSpPr>
        <p:spPr>
          <a:xfrm>
            <a:off x="273825" y="3374490"/>
            <a:ext cx="8229600" cy="3352800"/>
          </a:xfrm>
        </p:spPr>
        <p:txBody>
          <a:bodyPr>
            <a:normAutofit fontScale="77500" lnSpcReduction="20000"/>
          </a:bodyPr>
          <a:lstStyle/>
          <a:p>
            <a:pPr marL="0" indent="0">
              <a:buNone/>
            </a:pPr>
            <a:r>
              <a:rPr lang="en-US" sz="3800" b="1" dirty="0" smtClean="0"/>
              <a:t>What</a:t>
            </a:r>
            <a:r>
              <a:rPr lang="en-US" sz="3800" dirty="0" smtClean="0"/>
              <a:t> </a:t>
            </a:r>
            <a:r>
              <a:rPr lang="en-US" sz="3800" b="1" dirty="0" smtClean="0"/>
              <a:t>can we take from Aristotle?</a:t>
            </a:r>
          </a:p>
          <a:p>
            <a:r>
              <a:rPr lang="en-US" b="1" dirty="0" smtClean="0"/>
              <a:t>The contemplative life – </a:t>
            </a:r>
            <a:r>
              <a:rPr lang="en-US" b="1" i="1" dirty="0" smtClean="0"/>
              <a:t>the best life… Or at least an aspect of YOUR </a:t>
            </a:r>
            <a:r>
              <a:rPr lang="en-US" b="1" i="1" dirty="0" err="1" smtClean="0"/>
              <a:t>Eudaemonic</a:t>
            </a:r>
            <a:r>
              <a:rPr lang="en-US" b="1" i="1" dirty="0" smtClean="0"/>
              <a:t> life</a:t>
            </a:r>
          </a:p>
          <a:p>
            <a:r>
              <a:rPr lang="en-US" dirty="0" smtClean="0"/>
              <a:t>Be ethical - in a modern way – avoiding excess except when appropriate</a:t>
            </a:r>
          </a:p>
          <a:p>
            <a:r>
              <a:rPr lang="en-US" dirty="0" smtClean="0"/>
              <a:t>Use Determined Recollection – as a happiness-enhancing tool</a:t>
            </a:r>
          </a:p>
          <a:p>
            <a:r>
              <a:rPr lang="en-US" dirty="0" smtClean="0"/>
              <a:t>Live Well – integrating all of these virtues, especially leisure and community</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799" y="185928"/>
            <a:ext cx="4045725" cy="2702774"/>
          </a:xfrm>
          <a:prstGeom prst="rect">
            <a:avLst/>
          </a:prstGeom>
        </p:spPr>
      </p:pic>
      <p:sp>
        <p:nvSpPr>
          <p:cNvPr id="5" name="TextBox 4"/>
          <p:cNvSpPr txBox="1"/>
          <p:nvPr/>
        </p:nvSpPr>
        <p:spPr>
          <a:xfrm>
            <a:off x="2667000" y="3054521"/>
            <a:ext cx="3443250" cy="307777"/>
          </a:xfrm>
          <a:prstGeom prst="rect">
            <a:avLst/>
          </a:prstGeom>
          <a:noFill/>
        </p:spPr>
        <p:txBody>
          <a:bodyPr wrap="none" rtlCol="0">
            <a:spAutoFit/>
          </a:bodyPr>
          <a:lstStyle/>
          <a:p>
            <a:r>
              <a:rPr lang="en-US" sz="1400" dirty="0"/>
              <a:t>photo: </a:t>
            </a:r>
            <a:r>
              <a:rPr lang="en-US" sz="1400" dirty="0" smtClean="0"/>
              <a:t>Wikipedia – “Happy Children Playing”</a:t>
            </a:r>
            <a:endParaRPr lang="en-US" sz="1400" dirty="0"/>
          </a:p>
        </p:txBody>
      </p:sp>
    </p:spTree>
    <p:extLst>
      <p:ext uri="{BB962C8B-B14F-4D97-AF65-F5344CB8AC3E}">
        <p14:creationId xmlns:p14="http://schemas.microsoft.com/office/powerpoint/2010/main" val="286940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en-US" i="1" dirty="0" err="1" smtClean="0"/>
              <a:t>Nicomachaean</a:t>
            </a:r>
            <a:r>
              <a:rPr lang="en-US" i="1" dirty="0" smtClean="0"/>
              <a:t> Ethics </a:t>
            </a:r>
            <a:r>
              <a:rPr lang="en-US" dirty="0" smtClean="0"/>
              <a:t>by Aristotle</a:t>
            </a:r>
          </a:p>
          <a:p>
            <a:r>
              <a:rPr lang="en-US" i="1" dirty="0" smtClean="0"/>
              <a:t>Aristotle’s Way </a:t>
            </a:r>
            <a:r>
              <a:rPr lang="en-US" dirty="0" smtClean="0"/>
              <a:t>by Edith Hall</a:t>
            </a:r>
          </a:p>
          <a:p>
            <a:r>
              <a:rPr lang="en-US" i="1" dirty="0" smtClean="0"/>
              <a:t>The Story of Philosophy</a:t>
            </a:r>
            <a:r>
              <a:rPr lang="en-US" dirty="0" smtClean="0"/>
              <a:t> by Will Durant</a:t>
            </a:r>
          </a:p>
          <a:p>
            <a:r>
              <a:rPr lang="en-US" i="1" dirty="0" smtClean="0"/>
              <a:t>The History of Western Philosophy </a:t>
            </a:r>
            <a:r>
              <a:rPr lang="en-US" dirty="0" smtClean="0"/>
              <a:t>by Bertrand Russell</a:t>
            </a:r>
          </a:p>
          <a:p>
            <a:r>
              <a:rPr lang="en-US" dirty="0" smtClean="0"/>
              <a:t>Stanford Encyclopedia on Philosophy: Aristotle’s Ethics: </a:t>
            </a:r>
            <a:r>
              <a:rPr lang="en-US" dirty="0">
                <a:hlinkClick r:id="rId2"/>
              </a:rPr>
              <a:t>https://plato.stanford.edu/entries/aristotle-ethics/</a:t>
            </a:r>
            <a:endParaRPr lang="en-US" dirty="0"/>
          </a:p>
          <a:p>
            <a:r>
              <a:rPr lang="en-US" sz="2800" u="sng" dirty="0">
                <a:hlinkClick r:id="rId3"/>
              </a:rPr>
              <a:t>http://</a:t>
            </a:r>
            <a:r>
              <a:rPr lang="en-US" sz="2800" u="sng" dirty="0" smtClean="0">
                <a:hlinkClick r:id="rId3"/>
              </a:rPr>
              <a:t>classics.mit.edu/Aristotle/nicomachaen.9.ix.html</a:t>
            </a:r>
            <a:endParaRPr lang="en-US" sz="2800" u="sng" dirty="0" smtClean="0"/>
          </a:p>
          <a:p>
            <a:r>
              <a:rPr lang="en-US" sz="2800" dirty="0" smtClean="0"/>
              <a:t>And MANY </a:t>
            </a:r>
            <a:r>
              <a:rPr lang="en-US" sz="2800" dirty="0" err="1" smtClean="0"/>
              <a:t>Youtube</a:t>
            </a:r>
            <a:r>
              <a:rPr lang="en-US" sz="2800" dirty="0" smtClean="0"/>
              <a:t> videos, including ones by or featuring Edith Hall, Peter Adamson (who has an excellent podcast series), Crash Course Philosophy, Bertrand Russell, and many others </a:t>
            </a:r>
            <a:endParaRPr lang="en-US" sz="2800" dirty="0"/>
          </a:p>
        </p:txBody>
      </p:sp>
    </p:spTree>
    <p:extLst>
      <p:ext uri="{BB962C8B-B14F-4D97-AF65-F5344CB8AC3E}">
        <p14:creationId xmlns:p14="http://schemas.microsoft.com/office/powerpoint/2010/main" val="270017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1143000"/>
          </a:xfrm>
        </p:spPr>
        <p:txBody>
          <a:bodyPr>
            <a:normAutofit fontScale="90000"/>
          </a:bodyPr>
          <a:lstStyle/>
          <a:p>
            <a:r>
              <a:rPr lang="en-US" dirty="0"/>
              <a:t>Post event comments by friend, </a:t>
            </a:r>
            <a:r>
              <a:rPr lang="en-US" dirty="0" smtClean="0"/>
              <a:t/>
            </a:r>
            <a:br>
              <a:rPr lang="en-US" dirty="0" smtClean="0"/>
            </a:br>
            <a:r>
              <a:rPr lang="en-US" dirty="0" smtClean="0"/>
              <a:t>Prof</a:t>
            </a:r>
            <a:r>
              <a:rPr lang="en-US" dirty="0"/>
              <a:t>. Jeff Berger:</a:t>
            </a:r>
            <a:br>
              <a:rPr lang="en-US" dirty="0"/>
            </a:br>
            <a:endParaRPr lang="en-US" dirty="0"/>
          </a:p>
        </p:txBody>
      </p:sp>
      <p:sp>
        <p:nvSpPr>
          <p:cNvPr id="3" name="Content Placeholder 2"/>
          <p:cNvSpPr>
            <a:spLocks noGrp="1"/>
          </p:cNvSpPr>
          <p:nvPr>
            <p:ph idx="1"/>
          </p:nvPr>
        </p:nvSpPr>
        <p:spPr>
          <a:xfrm>
            <a:off x="457200" y="2133600"/>
            <a:ext cx="8229600" cy="4525963"/>
          </a:xfrm>
        </p:spPr>
        <p:txBody>
          <a:bodyPr>
            <a:normAutofit fontScale="92500" lnSpcReduction="20000"/>
          </a:bodyPr>
          <a:lstStyle/>
          <a:p>
            <a:r>
              <a:rPr lang="en-US" dirty="0"/>
              <a:t>One final thought about Aristotle.  While he was a polymath, he also was wrong about just about everything.  His logic was superseded in the 19th century by sentential logic.  His physics was </a:t>
            </a:r>
            <a:r>
              <a:rPr lang="en-US" dirty="0" smtClean="0"/>
              <a:t>proved </a:t>
            </a:r>
            <a:r>
              <a:rPr lang="en-US" dirty="0"/>
              <a:t>wrong by Newton.  His theory of the heavens was Ptolemaic.  His faculty psychology was rejected in the 19th century by more contemporary theories of the mind.  His biology was superseded by contemporary biology.  </a:t>
            </a:r>
            <a:r>
              <a:rPr lang="en-US" dirty="0" smtClean="0"/>
              <a:t>Only </a:t>
            </a:r>
            <a:r>
              <a:rPr lang="en-US" dirty="0"/>
              <a:t>his Rhetoric, Ethics, and Politics have stood the test of time.  </a:t>
            </a:r>
            <a:endParaRPr lang="en-US" dirty="0"/>
          </a:p>
        </p:txBody>
      </p:sp>
    </p:spTree>
    <p:extLst>
      <p:ext uri="{BB962C8B-B14F-4D97-AF65-F5344CB8AC3E}">
        <p14:creationId xmlns:p14="http://schemas.microsoft.com/office/powerpoint/2010/main" val="78602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Aristotle on Adversity</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Objectives of this presentation</a:t>
            </a:r>
          </a:p>
          <a:p>
            <a:r>
              <a:rPr lang="en-US" dirty="0" smtClean="0"/>
              <a:t>Many books have been written on Aristotle’s Ethics, and excellent videos recorded.</a:t>
            </a:r>
          </a:p>
          <a:p>
            <a:r>
              <a:rPr lang="en-US" dirty="0" smtClean="0"/>
              <a:t>This will, I hope, add a uniquely useful resource</a:t>
            </a:r>
          </a:p>
          <a:p>
            <a:r>
              <a:rPr lang="en-US" dirty="0" smtClean="0"/>
              <a:t>Much introductory material will be general background, familiar to some</a:t>
            </a:r>
          </a:p>
          <a:p>
            <a:r>
              <a:rPr lang="en-US" dirty="0" smtClean="0"/>
              <a:t>The unique dimension will be how to make Aristotle’s views on Virtue and Happiness a part of everyday life, and now they can help us </a:t>
            </a:r>
            <a:r>
              <a:rPr lang="en-US" dirty="0"/>
              <a:t>o</a:t>
            </a:r>
            <a:r>
              <a:rPr lang="en-US" dirty="0" smtClean="0"/>
              <a:t>vercome adversity</a:t>
            </a:r>
          </a:p>
          <a:p>
            <a:r>
              <a:rPr lang="en-US" dirty="0" smtClean="0"/>
              <a:t>Those ideas will appear in the later portions of this 10 minute presentation – so hang in there!</a:t>
            </a:r>
          </a:p>
          <a:p>
            <a:r>
              <a:rPr lang="en-US" dirty="0" smtClean="0"/>
              <a:t>An excellent book on the subject is </a:t>
            </a:r>
            <a:r>
              <a:rPr lang="en-US" i="1" dirty="0" smtClean="0"/>
              <a:t>Aristotle’s Way </a:t>
            </a:r>
            <a:r>
              <a:rPr lang="en-US" dirty="0" smtClean="0"/>
              <a:t>by Edith Hall, to which I am indebted.</a:t>
            </a:r>
          </a:p>
          <a:p>
            <a:pPr marL="0" indent="0">
              <a:buNone/>
            </a:pPr>
            <a:endParaRPr lang="en-US" dirty="0" smtClean="0"/>
          </a:p>
        </p:txBody>
      </p:sp>
    </p:spTree>
    <p:extLst>
      <p:ext uri="{BB962C8B-B14F-4D97-AF65-F5344CB8AC3E}">
        <p14:creationId xmlns:p14="http://schemas.microsoft.com/office/powerpoint/2010/main" val="383926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Aristotle on Adversity</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pPr marL="0" indent="0">
              <a:buNone/>
            </a:pPr>
            <a:r>
              <a:rPr lang="en-US" b="1" dirty="0" smtClean="0"/>
              <a:t>Brief Background</a:t>
            </a:r>
          </a:p>
          <a:p>
            <a:r>
              <a:rPr lang="en-US" dirty="0" smtClean="0"/>
              <a:t>Son of a master physician, so primed for a life of science</a:t>
            </a:r>
          </a:p>
          <a:p>
            <a:r>
              <a:rPr lang="en-US" dirty="0" smtClean="0"/>
              <a:t>Third in a line of major Greek philosophers, preceded by Socrates and Plato</a:t>
            </a:r>
          </a:p>
          <a:p>
            <a:r>
              <a:rPr lang="en-US" dirty="0" smtClean="0"/>
              <a:t>Father was cour</a:t>
            </a:r>
            <a:r>
              <a:rPr lang="en-US" dirty="0"/>
              <a:t>t</a:t>
            </a:r>
            <a:r>
              <a:rPr lang="en-US" dirty="0" smtClean="0"/>
              <a:t> </a:t>
            </a:r>
            <a:r>
              <a:rPr lang="en-US" dirty="0"/>
              <a:t>Physician to Philip II</a:t>
            </a:r>
          </a:p>
          <a:p>
            <a:r>
              <a:rPr lang="en-US" dirty="0" smtClean="0"/>
              <a:t>Aristotle was tutor </a:t>
            </a:r>
            <a:r>
              <a:rPr lang="en-US" dirty="0"/>
              <a:t>to Alexander the Great</a:t>
            </a:r>
          </a:p>
          <a:p>
            <a:pPr marL="0" indent="0">
              <a:buNone/>
            </a:pPr>
            <a:endParaRPr lang="en-US" dirty="0" smtClean="0"/>
          </a:p>
        </p:txBody>
      </p:sp>
    </p:spTree>
    <p:extLst>
      <p:ext uri="{BB962C8B-B14F-4D97-AF65-F5344CB8AC3E}">
        <p14:creationId xmlns:p14="http://schemas.microsoft.com/office/powerpoint/2010/main" val="414237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Aristotle on Adversity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Brief Background, continued</a:t>
            </a:r>
          </a:p>
          <a:p>
            <a:r>
              <a:rPr lang="en-US" dirty="0" smtClean="0"/>
              <a:t>Wrote extensively on logic, ethics, physics, biology, metaphysics, esthetics, poetry, government and much more.</a:t>
            </a:r>
          </a:p>
          <a:p>
            <a:r>
              <a:rPr lang="en-US" dirty="0" smtClean="0"/>
              <a:t>Considered a polymath, one of the greatest thinkers who ever lived</a:t>
            </a:r>
          </a:p>
          <a:p>
            <a:r>
              <a:rPr lang="en-US" dirty="0" smtClean="0"/>
              <a:t>No need to accept all of his views, many of which are either flawed, undemocratic, prideful, or worse</a:t>
            </a:r>
          </a:p>
          <a:p>
            <a:r>
              <a:rPr lang="en-US" dirty="0" smtClean="0"/>
              <a:t>We </a:t>
            </a:r>
            <a:r>
              <a:rPr lang="en-US" b="1" dirty="0" smtClean="0"/>
              <a:t>SHOULD</a:t>
            </a:r>
            <a:r>
              <a:rPr lang="en-US" dirty="0" smtClean="0"/>
              <a:t> recognize that </a:t>
            </a:r>
            <a:r>
              <a:rPr lang="en-US" b="1" dirty="0" smtClean="0"/>
              <a:t>his scope was encyclopedic, </a:t>
            </a:r>
            <a:r>
              <a:rPr lang="en-US" dirty="0" smtClean="0"/>
              <a:t>his work pioneering, his insights breathtaking (example: anticipating DNA); and the scale of his labors were unprecedented. He had the support of Alexander in is biological research to the tune of $16 mm in today’s money</a:t>
            </a:r>
          </a:p>
          <a:p>
            <a:r>
              <a:rPr lang="en-US" dirty="0" smtClean="0"/>
              <a:t>Not rivalled for thousands of years, if then.</a:t>
            </a:r>
          </a:p>
          <a:p>
            <a:endParaRPr lang="en-US" dirty="0" smtClean="0"/>
          </a:p>
        </p:txBody>
      </p:sp>
    </p:spTree>
    <p:extLst>
      <p:ext uri="{BB962C8B-B14F-4D97-AF65-F5344CB8AC3E}">
        <p14:creationId xmlns:p14="http://schemas.microsoft.com/office/powerpoint/2010/main" val="316943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Aristotle on Adversity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Brief Background, continued</a:t>
            </a:r>
          </a:p>
          <a:p>
            <a:pPr marL="0" indent="0">
              <a:buNone/>
            </a:pPr>
            <a:endParaRPr lang="en-US" b="1" dirty="0" smtClean="0"/>
          </a:p>
          <a:p>
            <a:r>
              <a:rPr lang="en-US" dirty="0" smtClean="0"/>
              <a:t>This presentation focuses chiefly on Aristotle’s life an ethics as expressed in the Nicomachean ethics. He also wrote the </a:t>
            </a:r>
            <a:r>
              <a:rPr lang="en-US" dirty="0" err="1" smtClean="0"/>
              <a:t>Eudemian</a:t>
            </a:r>
            <a:r>
              <a:rPr lang="en-US" dirty="0" smtClean="0"/>
              <a:t> Ethics and other texts on ethics.</a:t>
            </a:r>
          </a:p>
          <a:p>
            <a:r>
              <a:rPr lang="en-US" dirty="0" smtClean="0"/>
              <a:t>Aristotle was not a perfect man ethically, especially on a political level by today’s standards.   (Compare with Thomas Jefferson, 1700 years later.)</a:t>
            </a:r>
          </a:p>
          <a:p>
            <a:r>
              <a:rPr lang="en-US" dirty="0" smtClean="0"/>
              <a:t>a </a:t>
            </a:r>
            <a:r>
              <a:rPr lang="en-US" dirty="0"/>
              <a:t>toady to two </a:t>
            </a:r>
            <a:r>
              <a:rPr lang="en-US" dirty="0" smtClean="0"/>
              <a:t>monarchs</a:t>
            </a:r>
          </a:p>
          <a:p>
            <a:r>
              <a:rPr lang="en-US" dirty="0" smtClean="0"/>
              <a:t>an </a:t>
            </a:r>
            <a:r>
              <a:rPr lang="en-US" dirty="0"/>
              <a:t>advocate of </a:t>
            </a:r>
            <a:r>
              <a:rPr lang="en-US" dirty="0" smtClean="0"/>
              <a:t>slavery </a:t>
            </a:r>
          </a:p>
          <a:p>
            <a:r>
              <a:rPr lang="en-US" dirty="0" smtClean="0"/>
              <a:t>a male </a:t>
            </a:r>
            <a:r>
              <a:rPr lang="en-US" dirty="0"/>
              <a:t>chauvinistic, and more.</a:t>
            </a:r>
            <a:endParaRPr lang="en-US" dirty="0" smtClean="0"/>
          </a:p>
          <a:p>
            <a:r>
              <a:rPr lang="en-US" dirty="0" smtClean="0"/>
              <a:t>anti-democratic –believed Democracy was the worst form of government</a:t>
            </a:r>
          </a:p>
          <a:p>
            <a:r>
              <a:rPr lang="en-US" dirty="0" smtClean="0"/>
              <a:t>Then why study </a:t>
            </a:r>
            <a:r>
              <a:rPr lang="en-US" dirty="0"/>
              <a:t>A</a:t>
            </a:r>
            <a:r>
              <a:rPr lang="en-US" dirty="0" smtClean="0"/>
              <a:t>ristotle?  Because there is so much that is good and useful in understanding ourselves and the world.</a:t>
            </a:r>
            <a:endParaRPr lang="en-US" dirty="0"/>
          </a:p>
          <a:p>
            <a:endParaRPr lang="en-US" dirty="0" smtClean="0"/>
          </a:p>
        </p:txBody>
      </p:sp>
    </p:spTree>
    <p:extLst>
      <p:ext uri="{BB962C8B-B14F-4D97-AF65-F5344CB8AC3E}">
        <p14:creationId xmlns:p14="http://schemas.microsoft.com/office/powerpoint/2010/main" val="64706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Aristotle on Adversity</a:t>
            </a:r>
            <a:r>
              <a:rPr lang="en-US" sz="3200" dirty="0" smtClean="0"/>
              <a:t/>
            </a:r>
            <a:br>
              <a:rPr lang="en-US" sz="3200" dirty="0" smtClean="0"/>
            </a:br>
            <a:endParaRPr lang="en-US" sz="3200" dirty="0"/>
          </a:p>
        </p:txBody>
      </p:sp>
      <p:sp>
        <p:nvSpPr>
          <p:cNvPr id="3" name="Content Placeholder 2"/>
          <p:cNvSpPr>
            <a:spLocks noGrp="1"/>
          </p:cNvSpPr>
          <p:nvPr>
            <p:ph idx="1"/>
          </p:nvPr>
        </p:nvSpPr>
        <p:spPr>
          <a:xfrm>
            <a:off x="533400" y="2133600"/>
            <a:ext cx="8229600" cy="4525963"/>
          </a:xfrm>
        </p:spPr>
        <p:txBody>
          <a:bodyPr>
            <a:normAutofit fontScale="70000" lnSpcReduction="20000"/>
          </a:bodyPr>
          <a:lstStyle/>
          <a:p>
            <a:pPr marL="0" indent="0">
              <a:buNone/>
            </a:pPr>
            <a:r>
              <a:rPr lang="en-US" b="1" dirty="0" smtClean="0"/>
              <a:t>Key beliefs on </a:t>
            </a:r>
          </a:p>
          <a:p>
            <a:pPr marL="0" indent="0">
              <a:buNone/>
            </a:pPr>
            <a:r>
              <a:rPr lang="en-US" b="1" dirty="0" smtClean="0"/>
              <a:t>Happiness and Adversity</a:t>
            </a:r>
          </a:p>
          <a:p>
            <a:r>
              <a:rPr lang="en-US" dirty="0" smtClean="0"/>
              <a:t>The optimum goal and main, non-reducible goal of human existence in </a:t>
            </a:r>
            <a:r>
              <a:rPr lang="en-US" dirty="0" err="1" smtClean="0"/>
              <a:t>eudaemonia</a:t>
            </a:r>
            <a:r>
              <a:rPr lang="en-US" dirty="0" smtClean="0"/>
              <a:t>.</a:t>
            </a:r>
          </a:p>
          <a:p>
            <a:r>
              <a:rPr lang="en-US" b="1" dirty="0" smtClean="0"/>
              <a:t>EUDAEMONIA  </a:t>
            </a:r>
            <a:r>
              <a:rPr lang="en-US" dirty="0" smtClean="0"/>
              <a:t>is human flourishing. This is relevant today.  The struggle for it beats back adversity.</a:t>
            </a:r>
          </a:p>
          <a:p>
            <a:r>
              <a:rPr lang="en-US" dirty="0" smtClean="0"/>
              <a:t>Other goals are intermediary</a:t>
            </a:r>
          </a:p>
          <a:p>
            <a:r>
              <a:rPr lang="en-US" dirty="0" smtClean="0"/>
              <a:t>ADVERSITY is rarely addressed as such except as the obverse of a flourishing life</a:t>
            </a:r>
          </a:p>
          <a:p>
            <a:r>
              <a:rPr lang="en-US" dirty="0" smtClean="0"/>
              <a:t>DELIBERATION helps us make the right choices</a:t>
            </a:r>
          </a:p>
          <a:p>
            <a:r>
              <a:rPr lang="en-US" dirty="0" smtClean="0"/>
              <a:t>How can you tell if a human is happy? Solon, lawgiver of ancient Athens, said only when someone is dead can you evaluate their lifetime happiness.  Aristotle disagrees. Says you can live </a:t>
            </a:r>
            <a:r>
              <a:rPr lang="en-US" dirty="0"/>
              <a:t>t</a:t>
            </a:r>
            <a:r>
              <a:rPr lang="en-US" dirty="0" smtClean="0"/>
              <a:t>he </a:t>
            </a:r>
            <a:r>
              <a:rPr lang="en-US" dirty="0" err="1" smtClean="0"/>
              <a:t>eudaemondic</a:t>
            </a:r>
            <a:r>
              <a:rPr lang="en-US" dirty="0" smtClean="0"/>
              <a:t> life NOW.</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228600"/>
            <a:ext cx="1421830" cy="2133265"/>
          </a:xfrm>
          <a:prstGeom prst="rect">
            <a:avLst/>
          </a:prstGeom>
        </p:spPr>
      </p:pic>
      <p:sp>
        <p:nvSpPr>
          <p:cNvPr id="5" name="TextBox 4"/>
          <p:cNvSpPr txBox="1"/>
          <p:nvPr/>
        </p:nvSpPr>
        <p:spPr>
          <a:xfrm>
            <a:off x="6824549" y="2438400"/>
            <a:ext cx="2098331" cy="615553"/>
          </a:xfrm>
          <a:prstGeom prst="rect">
            <a:avLst/>
          </a:prstGeom>
          <a:noFill/>
        </p:spPr>
        <p:txBody>
          <a:bodyPr wrap="none" rtlCol="0">
            <a:spAutoFit/>
          </a:bodyPr>
          <a:lstStyle/>
          <a:p>
            <a:r>
              <a:rPr lang="en-US" sz="1600" dirty="0"/>
              <a:t>photo: </a:t>
            </a:r>
            <a:r>
              <a:rPr lang="en-US" sz="1600" dirty="0" smtClean="0"/>
              <a:t>morguefile.com</a:t>
            </a:r>
            <a:r>
              <a:rPr lang="en-US" dirty="0"/>
              <a:t/>
            </a:r>
            <a:br>
              <a:rPr lang="en-US" dirty="0"/>
            </a:br>
            <a:endParaRPr lang="en-US" dirty="0"/>
          </a:p>
        </p:txBody>
      </p:sp>
    </p:spTree>
    <p:extLst>
      <p:ext uri="{BB962C8B-B14F-4D97-AF65-F5344CB8AC3E}">
        <p14:creationId xmlns:p14="http://schemas.microsoft.com/office/powerpoint/2010/main" val="308429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Aristotle on Adversity</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r>
              <a:rPr lang="en-US" sz="3800" b="1" dirty="0" smtClean="0"/>
              <a:t>Key beliefs on ETHICS and MODERATION</a:t>
            </a:r>
          </a:p>
          <a:p>
            <a:pPr marL="0" indent="0">
              <a:buNone/>
            </a:pPr>
            <a:endParaRPr lang="en-US" b="1" dirty="0" smtClean="0"/>
          </a:p>
          <a:p>
            <a:r>
              <a:rPr lang="en-US" dirty="0" smtClean="0"/>
              <a:t>ETHICS is the key – developing Intellectual and Moral Virtues (see next slide). Ethics help guide a person to the most virtuous choices</a:t>
            </a:r>
          </a:p>
          <a:p>
            <a:r>
              <a:rPr lang="en-US" dirty="0" smtClean="0"/>
              <a:t>Moderation is needed to steer between excessive qualities.</a:t>
            </a:r>
          </a:p>
          <a:p>
            <a:r>
              <a:rPr lang="en-US" dirty="0" smtClean="0"/>
              <a:t>REASON is the chief quality that  distinguishes us from other animals and is the most important quality we have. Using REASON is most important and virtuous guide to the </a:t>
            </a:r>
            <a:r>
              <a:rPr lang="en-US" dirty="0" err="1" smtClean="0"/>
              <a:t>Eudaemonic</a:t>
            </a:r>
            <a:r>
              <a:rPr lang="en-US" dirty="0" smtClean="0"/>
              <a:t> life.</a:t>
            </a:r>
          </a:p>
          <a:p>
            <a:r>
              <a:rPr lang="en-US" dirty="0" smtClean="0"/>
              <a:t>Example: Think of any undesirable trait in yourself or others </a:t>
            </a:r>
          </a:p>
          <a:p>
            <a:r>
              <a:rPr lang="en-US" dirty="0" smtClean="0"/>
              <a:t>Likely a lack of moderation is </a:t>
            </a:r>
            <a:r>
              <a:rPr lang="en-US" dirty="0" smtClean="0"/>
              <a:t>involved -- either </a:t>
            </a:r>
            <a:r>
              <a:rPr lang="en-US" dirty="0" smtClean="0"/>
              <a:t>excess or </a:t>
            </a:r>
            <a:r>
              <a:rPr lang="en-US" dirty="0" smtClean="0"/>
              <a:t>deficiency</a:t>
            </a:r>
            <a:r>
              <a:rPr lang="en-US" dirty="0" smtClean="0"/>
              <a:t>.</a:t>
            </a:r>
          </a:p>
          <a:p>
            <a:r>
              <a:rPr lang="en-US" dirty="0" smtClean="0"/>
              <a:t>Ditto for traits we admire in ourselves and others!</a:t>
            </a:r>
          </a:p>
          <a:p>
            <a:r>
              <a:rPr lang="en-US" dirty="0" smtClean="0"/>
              <a:t>He seeks the </a:t>
            </a:r>
            <a:r>
              <a:rPr lang="en-US" b="1" dirty="0" smtClean="0"/>
              <a:t>Golden Mean </a:t>
            </a:r>
            <a:r>
              <a:rPr lang="en-US" dirty="0" smtClean="0"/>
              <a:t>and advises us to do so as well.</a:t>
            </a:r>
          </a:p>
          <a:p>
            <a:r>
              <a:rPr lang="en-US" dirty="0" smtClean="0"/>
              <a:t>This works very well, with exceptions. Example: Was </a:t>
            </a:r>
            <a:r>
              <a:rPr lang="en-US" dirty="0" smtClean="0"/>
              <a:t>Michelangelo </a:t>
            </a:r>
            <a:r>
              <a:rPr lang="en-US" dirty="0" smtClean="0"/>
              <a:t>excessive in spending so much labor on the Sistine Chapel</a:t>
            </a:r>
          </a:p>
          <a:p>
            <a:r>
              <a:rPr lang="en-US" dirty="0" smtClean="0"/>
              <a:t>Aristotle believes strongly in the value of friendship.  Once risked </a:t>
            </a:r>
            <a:r>
              <a:rPr lang="en-US" dirty="0"/>
              <a:t>h</a:t>
            </a:r>
            <a:r>
              <a:rPr lang="en-US" dirty="0" smtClean="0"/>
              <a:t>is life with Alexander, protesting killing of </a:t>
            </a:r>
            <a:r>
              <a:rPr lang="en-US" dirty="0" err="1" smtClean="0"/>
              <a:t>Calisthenes</a:t>
            </a:r>
            <a:r>
              <a:rPr lang="en-US" dirty="0" smtClean="0"/>
              <a:t>.  This ended his relationship with Alexander.  Friendship within limits.  Certainly not with inferiors, </a:t>
            </a:r>
            <a:r>
              <a:rPr lang="en-US" dirty="0" err="1" smtClean="0"/>
              <a:t>plebians</a:t>
            </a:r>
            <a:r>
              <a:rPr lang="en-US" dirty="0" smtClean="0"/>
              <a:t>.</a:t>
            </a:r>
          </a:p>
          <a:p>
            <a:endParaRPr lang="en-US" dirty="0" smtClean="0"/>
          </a:p>
        </p:txBody>
      </p:sp>
    </p:spTree>
    <p:extLst>
      <p:ext uri="{BB962C8B-B14F-4D97-AF65-F5344CB8AC3E}">
        <p14:creationId xmlns:p14="http://schemas.microsoft.com/office/powerpoint/2010/main" val="210234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8229600" cy="1143000"/>
          </a:xfrm>
        </p:spPr>
        <p:txBody>
          <a:bodyPr>
            <a:noAutofit/>
          </a:bodyPr>
          <a:lstStyle/>
          <a:p>
            <a:pPr algn="l"/>
            <a:r>
              <a:rPr lang="en-US" sz="2400" b="1" dirty="0" smtClean="0"/>
              <a:t>Aristotle on Adversity</a:t>
            </a:r>
            <a:r>
              <a:rPr lang="en-US" sz="3200" dirty="0" smtClean="0"/>
              <a:t/>
            </a:r>
            <a:br>
              <a:rPr lang="en-US" sz="3200" dirty="0" smtClean="0"/>
            </a:br>
            <a:endParaRPr lang="en-US" sz="3200" dirty="0"/>
          </a:p>
        </p:txBody>
      </p:sp>
      <p:sp>
        <p:nvSpPr>
          <p:cNvPr id="3" name="Content Placeholder 2"/>
          <p:cNvSpPr>
            <a:spLocks noGrp="1"/>
          </p:cNvSpPr>
          <p:nvPr>
            <p:ph idx="1"/>
          </p:nvPr>
        </p:nvSpPr>
        <p:spPr>
          <a:xfrm>
            <a:off x="152400" y="2057400"/>
            <a:ext cx="8229600" cy="4525963"/>
          </a:xfrm>
        </p:spPr>
        <p:txBody>
          <a:bodyPr>
            <a:normAutofit fontScale="62500" lnSpcReduction="20000"/>
          </a:bodyPr>
          <a:lstStyle/>
          <a:p>
            <a:pPr marL="0" indent="0">
              <a:buNone/>
            </a:pPr>
            <a:r>
              <a:rPr lang="en-US" sz="4500" b="1" dirty="0" smtClean="0"/>
              <a:t>Key beliefs on DEMOCRACY</a:t>
            </a:r>
          </a:p>
          <a:p>
            <a:pPr marL="0" indent="0">
              <a:buNone/>
            </a:pPr>
            <a:endParaRPr lang="en-US" b="1" dirty="0" smtClean="0"/>
          </a:p>
          <a:p>
            <a:r>
              <a:rPr lang="en-US" dirty="0" smtClean="0"/>
              <a:t>As mentioned, Democracy is the worst form </a:t>
            </a:r>
          </a:p>
          <a:p>
            <a:pPr marL="0" indent="0">
              <a:buNone/>
            </a:pPr>
            <a:r>
              <a:rPr lang="en-US" dirty="0"/>
              <a:t> </a:t>
            </a:r>
            <a:r>
              <a:rPr lang="en-US" dirty="0" smtClean="0"/>
              <a:t>    of government,  after Monarchy and Aristocracy </a:t>
            </a:r>
          </a:p>
          <a:p>
            <a:r>
              <a:rPr lang="en-US" dirty="0" smtClean="0"/>
              <a:t>Yet he DID believe in community – opened </a:t>
            </a:r>
            <a:r>
              <a:rPr lang="en-US" dirty="0"/>
              <a:t>h</a:t>
            </a:r>
            <a:r>
              <a:rPr lang="en-US" dirty="0" smtClean="0"/>
              <a:t>is lectures to the town at large</a:t>
            </a:r>
          </a:p>
          <a:p>
            <a:r>
              <a:rPr lang="en-US" dirty="0" smtClean="0"/>
              <a:t>Wrote exoteric works, for the masses, as opposed to </a:t>
            </a:r>
            <a:r>
              <a:rPr lang="en-US" dirty="0" err="1" smtClean="0"/>
              <a:t>esotetic</a:t>
            </a:r>
            <a:r>
              <a:rPr lang="en-US" dirty="0" smtClean="0"/>
              <a:t>, for the learned</a:t>
            </a:r>
          </a:p>
          <a:p>
            <a:r>
              <a:rPr lang="en-US" dirty="0" smtClean="0"/>
              <a:t>Supported monarchs and autocrats almost all his life – until he personally was endangered</a:t>
            </a:r>
          </a:p>
          <a:p>
            <a:r>
              <a:rPr lang="en-US" dirty="0" smtClean="0"/>
              <a:t>Supported Slavery</a:t>
            </a:r>
          </a:p>
          <a:p>
            <a:r>
              <a:rPr lang="en-US" dirty="0" smtClean="0"/>
              <a:t>Thought each class had its role and appropriate station</a:t>
            </a:r>
          </a:p>
          <a:p>
            <a:r>
              <a:rPr lang="en-US" dirty="0" smtClean="0"/>
              <a:t>Was a member of an upper class family</a:t>
            </a:r>
          </a:p>
          <a:p>
            <a:r>
              <a:rPr lang="en-US" dirty="0" smtClean="0"/>
              <a:t>Enemy of women’s rights – but treated his own wives well</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0" y="228600"/>
            <a:ext cx="4191000" cy="2514600"/>
          </a:xfrm>
          <a:prstGeom prst="rect">
            <a:avLst/>
          </a:prstGeom>
        </p:spPr>
      </p:pic>
      <p:sp>
        <p:nvSpPr>
          <p:cNvPr id="5" name="TextBox 4"/>
          <p:cNvSpPr txBox="1"/>
          <p:nvPr/>
        </p:nvSpPr>
        <p:spPr>
          <a:xfrm>
            <a:off x="5791200" y="2819400"/>
            <a:ext cx="2348528" cy="276999"/>
          </a:xfrm>
          <a:prstGeom prst="rect">
            <a:avLst/>
          </a:prstGeom>
          <a:noFill/>
        </p:spPr>
        <p:txBody>
          <a:bodyPr wrap="none" rtlCol="0">
            <a:spAutoFit/>
          </a:bodyPr>
          <a:lstStyle/>
          <a:p>
            <a:r>
              <a:rPr lang="en-US" sz="1200" dirty="0"/>
              <a:t>photo: </a:t>
            </a:r>
            <a:r>
              <a:rPr lang="en-US" sz="1200" dirty="0" err="1"/>
              <a:t>en.wikipedia</a:t>
            </a:r>
            <a:r>
              <a:rPr lang="en-US" sz="1200" dirty="0"/>
              <a:t>, pubic </a:t>
            </a:r>
            <a:r>
              <a:rPr lang="en-US" sz="1200" dirty="0" smtClean="0"/>
              <a:t>domain</a:t>
            </a:r>
            <a:endParaRPr lang="en-US" sz="1200" dirty="0"/>
          </a:p>
        </p:txBody>
      </p:sp>
    </p:spTree>
    <p:extLst>
      <p:ext uri="{BB962C8B-B14F-4D97-AF65-F5344CB8AC3E}">
        <p14:creationId xmlns:p14="http://schemas.microsoft.com/office/powerpoint/2010/main" val="108998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Aristotle on Adversity</a:t>
            </a:r>
            <a:r>
              <a:rPr lang="en-US" sz="3200" dirty="0" smtClean="0"/>
              <a:t/>
            </a:r>
            <a:br>
              <a:rPr lang="en-US" sz="3200" dirty="0" smtClean="0"/>
            </a:br>
            <a:endParaRPr lang="en-US" sz="3200" dirty="0"/>
          </a:p>
        </p:txBody>
      </p:sp>
      <p:sp>
        <p:nvSpPr>
          <p:cNvPr id="3" name="Content Placeholder 2"/>
          <p:cNvSpPr>
            <a:spLocks noGrp="1"/>
          </p:cNvSpPr>
          <p:nvPr>
            <p:ph idx="1"/>
          </p:nvPr>
        </p:nvSpPr>
        <p:spPr>
          <a:xfrm>
            <a:off x="228600" y="1752600"/>
            <a:ext cx="8229600" cy="4800600"/>
          </a:xfrm>
        </p:spPr>
        <p:txBody>
          <a:bodyPr>
            <a:normAutofit fontScale="70000" lnSpcReduction="20000"/>
          </a:bodyPr>
          <a:lstStyle/>
          <a:p>
            <a:pPr marL="0" indent="0">
              <a:buNone/>
            </a:pPr>
            <a:r>
              <a:rPr lang="en-US" sz="3800" b="1" dirty="0" smtClean="0"/>
              <a:t>VIRTUES - they are the  path to flourishing</a:t>
            </a:r>
          </a:p>
          <a:p>
            <a:r>
              <a:rPr lang="en-US" sz="4200" dirty="0" smtClean="0"/>
              <a:t>Be a good person and all else will follow</a:t>
            </a:r>
          </a:p>
          <a:p>
            <a:r>
              <a:rPr lang="en-US" sz="4200" dirty="0" smtClean="0"/>
              <a:t>Intellectual </a:t>
            </a:r>
            <a:r>
              <a:rPr lang="en-US" sz="4200" dirty="0"/>
              <a:t>Virtues – </a:t>
            </a:r>
            <a:r>
              <a:rPr lang="en-US" sz="4200" dirty="0" smtClean="0"/>
              <a:t>must </a:t>
            </a:r>
            <a:r>
              <a:rPr lang="en-US" sz="4200" dirty="0"/>
              <a:t>be </a:t>
            </a:r>
            <a:r>
              <a:rPr lang="en-US" sz="4200" dirty="0" smtClean="0"/>
              <a:t>taught  </a:t>
            </a:r>
            <a:endParaRPr lang="en-US" sz="4200" dirty="0"/>
          </a:p>
          <a:p>
            <a:r>
              <a:rPr lang="en-US" sz="4200" dirty="0" smtClean="0"/>
              <a:t>Moral Virtues – not innate. Must become habit. </a:t>
            </a:r>
          </a:p>
          <a:p>
            <a:r>
              <a:rPr lang="en-US" sz="4200" dirty="0" smtClean="0"/>
              <a:t>“Ethos” means habit in Greek. Etymonline.com: </a:t>
            </a:r>
            <a:r>
              <a:rPr lang="en-US" sz="3600" dirty="0"/>
              <a:t>from Greek </a:t>
            </a:r>
            <a:r>
              <a:rPr lang="en-US" sz="3600" i="1" dirty="0" err="1"/>
              <a:t>ēthos</a:t>
            </a:r>
            <a:r>
              <a:rPr lang="en-US" sz="3600" dirty="0"/>
              <a:t> "habitual character and disposition; moral character; habit, custom; an accustomed place,"</a:t>
            </a:r>
            <a:endParaRPr lang="en-US" sz="4200" dirty="0" smtClean="0"/>
          </a:p>
          <a:p>
            <a:r>
              <a:rPr lang="en-US" sz="4200" dirty="0" smtClean="0"/>
              <a:t>Do the right thing enough and you become it. Do the right thing over and over again and it becomes Second Nature, a phrase coined by Aristotle. From Augustine, following medieval Aristotelian thought. </a:t>
            </a:r>
          </a:p>
          <a:p>
            <a:r>
              <a:rPr lang="en-US" sz="4200" dirty="0" smtClean="0"/>
              <a:t>Model your self on people you admire.</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620" y="210311"/>
            <a:ext cx="1495268" cy="1923289"/>
          </a:xfrm>
          <a:prstGeom prst="rect">
            <a:avLst/>
          </a:prstGeom>
        </p:spPr>
      </p:pic>
      <p:sp>
        <p:nvSpPr>
          <p:cNvPr id="6" name="TextBox 5"/>
          <p:cNvSpPr txBox="1"/>
          <p:nvPr/>
        </p:nvSpPr>
        <p:spPr>
          <a:xfrm>
            <a:off x="4038600" y="1245178"/>
            <a:ext cx="2714526" cy="307777"/>
          </a:xfrm>
          <a:prstGeom prst="rect">
            <a:avLst/>
          </a:prstGeom>
          <a:noFill/>
        </p:spPr>
        <p:txBody>
          <a:bodyPr wrap="none" rtlCol="0">
            <a:spAutoFit/>
          </a:bodyPr>
          <a:lstStyle/>
          <a:p>
            <a:r>
              <a:rPr lang="en-US" sz="1400" dirty="0"/>
              <a:t>photo: </a:t>
            </a:r>
            <a:r>
              <a:rPr lang="en-US" sz="1400" dirty="0" err="1"/>
              <a:t>en.wikipedia</a:t>
            </a:r>
            <a:r>
              <a:rPr lang="en-US" sz="1400" dirty="0"/>
              <a:t>, pubic </a:t>
            </a:r>
            <a:r>
              <a:rPr lang="en-US" sz="1400" dirty="0" smtClean="0"/>
              <a:t>domain</a:t>
            </a:r>
            <a:endParaRPr lang="en-US" sz="1400" dirty="0"/>
          </a:p>
        </p:txBody>
      </p:sp>
    </p:spTree>
    <p:extLst>
      <p:ext uri="{BB962C8B-B14F-4D97-AF65-F5344CB8AC3E}">
        <p14:creationId xmlns:p14="http://schemas.microsoft.com/office/powerpoint/2010/main" val="32533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1125</Words>
  <Application>Microsoft Office PowerPoint</Application>
  <PresentationFormat>On-screen Show (4:3)</PresentationFormat>
  <Paragraphs>108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photo: en.wikipedia, pubic domain   Aristotle on Adversity by Albert Fried-Cassorla a presentation given on 6-11-20 Also see a recorded video of this at https://www.youtube.com/watch?v=3pN1Z7Lam10 </vt:lpstr>
      <vt:lpstr>Aristotle on Adversity </vt:lpstr>
      <vt:lpstr>Aristotle on Adversity </vt:lpstr>
      <vt:lpstr>Aristotle on Adversity </vt:lpstr>
      <vt:lpstr>Aristotle on Adversity </vt:lpstr>
      <vt:lpstr>Aristotle on Adversity </vt:lpstr>
      <vt:lpstr>Aristotle on Adversity </vt:lpstr>
      <vt:lpstr>Aristotle on Adversity </vt:lpstr>
      <vt:lpstr>Aristotle on Adversity </vt:lpstr>
      <vt:lpstr>Aristotle on Adversity </vt:lpstr>
      <vt:lpstr>Aristotle on Adversity </vt:lpstr>
      <vt:lpstr> </vt:lpstr>
      <vt:lpstr>Resources</vt:lpstr>
      <vt:lpstr>Post event comments by friend,  Prof. Jeff Berger: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en.wikipedia, pubic domain Aristotle on Adversity By Albert Fried-Cassorla</dc:title>
  <dc:creator>Albert Fried-Cassorla</dc:creator>
  <cp:lastModifiedBy>Albert Fried-Cassorla</cp:lastModifiedBy>
  <cp:revision>37</cp:revision>
  <cp:lastPrinted>2020-06-11T21:12:20Z</cp:lastPrinted>
  <dcterms:created xsi:type="dcterms:W3CDTF">2020-06-05T18:59:18Z</dcterms:created>
  <dcterms:modified xsi:type="dcterms:W3CDTF">2020-06-17T16:30:32Z</dcterms:modified>
</cp:coreProperties>
</file>